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4630400" cy="8229600"/>
  <p:notesSz cx="8229600" cy="146304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Medium" panose="02000000000000000000" pitchFamily="2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D895EC-D506-BE6F-8F94-41FAEBF9DF96}" v="35" dt="2025-04-29T22:28:17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1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.MolinaGonzalez001" userId="S::ri.molinagonzalez001@mymdc.net::61b0d13a-ccf8-4717-ab15-451221fdf44b" providerId="AD" clId="Web-{4AD895EC-D506-BE6F-8F94-41FAEBF9DF96}"/>
    <pc:docChg chg="addSld modSld">
      <pc:chgData name="Ri.MolinaGonzalez001" userId="S::ri.molinagonzalez001@mymdc.net::61b0d13a-ccf8-4717-ab15-451221fdf44b" providerId="AD" clId="Web-{4AD895EC-D506-BE6F-8F94-41FAEBF9DF96}" dt="2025-04-29T22:28:17.520" v="33" actId="14100"/>
      <pc:docMkLst>
        <pc:docMk/>
      </pc:docMkLst>
      <pc:sldChg chg="addSp delSp modSp add replId addAnim">
        <pc:chgData name="Ri.MolinaGonzalez001" userId="S::ri.molinagonzalez001@mymdc.net::61b0d13a-ccf8-4717-ab15-451221fdf44b" providerId="AD" clId="Web-{4AD895EC-D506-BE6F-8F94-41FAEBF9DF96}" dt="2025-04-29T22:28:17.520" v="33" actId="14100"/>
        <pc:sldMkLst>
          <pc:docMk/>
          <pc:sldMk cId="2305451472" sldId="269"/>
        </pc:sldMkLst>
        <pc:spChg chg="mod">
          <ac:chgData name="Ri.MolinaGonzalez001" userId="S::ri.molinagonzalez001@mymdc.net::61b0d13a-ccf8-4717-ab15-451221fdf44b" providerId="AD" clId="Web-{4AD895EC-D506-BE6F-8F94-41FAEBF9DF96}" dt="2025-04-29T22:26:10.783" v="26" actId="1076"/>
          <ac:spMkLst>
            <pc:docMk/>
            <pc:sldMk cId="2305451472" sldId="269"/>
            <ac:spMk id="3" creationId="{E34DB41B-C4C5-7F97-EF02-171DD371296D}"/>
          </ac:spMkLst>
        </pc:spChg>
        <pc:spChg chg="del">
          <ac:chgData name="Ri.MolinaGonzalez001" userId="S::ri.molinagonzalez001@mymdc.net::61b0d13a-ccf8-4717-ab15-451221fdf44b" providerId="AD" clId="Web-{4AD895EC-D506-BE6F-8F94-41FAEBF9DF96}" dt="2025-04-29T22:26:00.314" v="24"/>
          <ac:spMkLst>
            <pc:docMk/>
            <pc:sldMk cId="2305451472" sldId="269"/>
            <ac:spMk id="4" creationId="{D17EB97A-988B-82C2-73A3-60D59799F0BE}"/>
          </ac:spMkLst>
        </pc:spChg>
        <pc:spChg chg="del">
          <ac:chgData name="Ri.MolinaGonzalez001" userId="S::ri.molinagonzalez001@mymdc.net::61b0d13a-ccf8-4717-ab15-451221fdf44b" providerId="AD" clId="Web-{4AD895EC-D506-BE6F-8F94-41FAEBF9DF96}" dt="2025-04-29T22:26:05.876" v="25"/>
          <ac:spMkLst>
            <pc:docMk/>
            <pc:sldMk cId="2305451472" sldId="269"/>
            <ac:spMk id="5" creationId="{FF960F42-99B9-5FF0-C80A-EC49B3FCEA7D}"/>
          </ac:spMkLst>
        </pc:spChg>
        <pc:spChg chg="del">
          <ac:chgData name="Ri.MolinaGonzalez001" userId="S::ri.molinagonzalez001@mymdc.net::61b0d13a-ccf8-4717-ab15-451221fdf44b" providerId="AD" clId="Web-{4AD895EC-D506-BE6F-8F94-41FAEBF9DF96}" dt="2025-04-29T22:25:53.595" v="22"/>
          <ac:spMkLst>
            <pc:docMk/>
            <pc:sldMk cId="2305451472" sldId="269"/>
            <ac:spMk id="6" creationId="{0D15929D-DF3C-5BA2-8BF9-D2080EB55486}"/>
          </ac:spMkLst>
        </pc:spChg>
        <pc:spChg chg="del">
          <ac:chgData name="Ri.MolinaGonzalez001" userId="S::ri.molinagonzalez001@mymdc.net::61b0d13a-ccf8-4717-ab15-451221fdf44b" providerId="AD" clId="Web-{4AD895EC-D506-BE6F-8F94-41FAEBF9DF96}" dt="2025-04-29T22:25:57.595" v="23"/>
          <ac:spMkLst>
            <pc:docMk/>
            <pc:sldMk cId="2305451472" sldId="269"/>
            <ac:spMk id="7" creationId="{EBC20054-E0EC-68E4-D64E-3C571B5E5AD0}"/>
          </ac:spMkLst>
        </pc:spChg>
        <pc:spChg chg="del">
          <ac:chgData name="Ri.MolinaGonzalez001" userId="S::ri.molinagonzalez001@mymdc.net::61b0d13a-ccf8-4717-ab15-451221fdf44b" providerId="AD" clId="Web-{4AD895EC-D506-BE6F-8F94-41FAEBF9DF96}" dt="2025-04-29T22:25:47.001" v="20"/>
          <ac:spMkLst>
            <pc:docMk/>
            <pc:sldMk cId="2305451472" sldId="269"/>
            <ac:spMk id="8" creationId="{2F3479CF-C3D0-7BE8-2FBD-791934EC1BCE}"/>
          </ac:spMkLst>
        </pc:spChg>
        <pc:spChg chg="del">
          <ac:chgData name="Ri.MolinaGonzalez001" userId="S::ri.molinagonzalez001@mymdc.net::61b0d13a-ccf8-4717-ab15-451221fdf44b" providerId="AD" clId="Web-{4AD895EC-D506-BE6F-8F94-41FAEBF9DF96}" dt="2025-04-29T22:25:51.204" v="21"/>
          <ac:spMkLst>
            <pc:docMk/>
            <pc:sldMk cId="2305451472" sldId="269"/>
            <ac:spMk id="9" creationId="{61A5FC28-5670-6BC4-1F0A-DE0F14FBB04A}"/>
          </ac:spMkLst>
        </pc:spChg>
        <pc:spChg chg="del">
          <ac:chgData name="Ri.MolinaGonzalez001" userId="S::ri.molinagonzalez001@mymdc.net::61b0d13a-ccf8-4717-ab15-451221fdf44b" providerId="AD" clId="Web-{4AD895EC-D506-BE6F-8F94-41FAEBF9DF96}" dt="2025-04-29T22:25:41.516" v="18"/>
          <ac:spMkLst>
            <pc:docMk/>
            <pc:sldMk cId="2305451472" sldId="269"/>
            <ac:spMk id="10" creationId="{CECE7002-93E8-75BA-7E7B-0F8E37561BE8}"/>
          </ac:spMkLst>
        </pc:spChg>
        <pc:spChg chg="del mod">
          <ac:chgData name="Ri.MolinaGonzalez001" userId="S::ri.molinagonzalez001@mymdc.net::61b0d13a-ccf8-4717-ab15-451221fdf44b" providerId="AD" clId="Web-{4AD895EC-D506-BE6F-8F94-41FAEBF9DF96}" dt="2025-04-29T22:25:38.391" v="17"/>
          <ac:spMkLst>
            <pc:docMk/>
            <pc:sldMk cId="2305451472" sldId="269"/>
            <ac:spMk id="11" creationId="{DAB225BF-07A6-F661-4DC3-2586B9E58D11}"/>
          </ac:spMkLst>
        </pc:spChg>
        <pc:picChg chg="del">
          <ac:chgData name="Ri.MolinaGonzalez001" userId="S::ri.molinagonzalez001@mymdc.net::61b0d13a-ccf8-4717-ab15-451221fdf44b" providerId="AD" clId="Web-{4AD895EC-D506-BE6F-8F94-41FAEBF9DF96}" dt="2025-04-29T22:25:43.923" v="19"/>
          <ac:picMkLst>
            <pc:docMk/>
            <pc:sldMk cId="2305451472" sldId="269"/>
            <ac:picMk id="2" creationId="{93847C1B-0827-7E86-EDAA-C7DD991FE6A5}"/>
          </ac:picMkLst>
        </pc:picChg>
        <pc:picChg chg="add mod">
          <ac:chgData name="Ri.MolinaGonzalez001" userId="S::ri.molinagonzalez001@mymdc.net::61b0d13a-ccf8-4717-ab15-451221fdf44b" providerId="AD" clId="Web-{4AD895EC-D506-BE6F-8F94-41FAEBF9DF96}" dt="2025-04-29T22:28:17.520" v="33" actId="14100"/>
          <ac:picMkLst>
            <pc:docMk/>
            <pc:sldMk cId="2305451472" sldId="269"/>
            <ac:picMk id="12" creationId="{F5E7A9A6-1C2A-798E-FCFA-C6BE6D268D8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906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09639-781A-2A7E-3711-8246FFA79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134C53-DAAF-4C20-040E-018AA1A142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7EF6C4-8C05-97D7-7F51-2524AD49A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D3E6C-2160-4017-08E5-F0A2E3C5AC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03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9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Autonomous Robot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588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(Line-Following and Obstacle-Avoidance)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4768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building an autonomous robot that follows lines and avoids obstacles.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578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Members : Ricardo Jose Molina Gonzalez , Reza Naidji and Samuel Williams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387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 : ETS1603C Intro to Robotics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0568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Professor : Virgilio Acuna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6651"/>
            <a:ext cx="103187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Sensor Limitations in Obstacle Detection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89058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42748"/>
            <a:ext cx="33137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Obstacle Detection Height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3316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Sensors often miss low-lying obstacles, reducing safety coverage.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1989058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8427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Stop and Reroute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33316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robot stops for 2 seconds before scanning for alternative paths. It effectively reroutes but is unable to recover the line afterwards.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1989058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8427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Line Rejoining Error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33316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White spaces are sometimes mistaken for black tape, causing failure to realign correctly and leading the robot to move erratically throughout the environment.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70399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sensor limitations disrupt smooth tracking and reduce navigation accuracy.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0327"/>
            <a:ext cx="9755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Robot Speed Control and Maneuvering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22734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90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Adaptive Speed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80447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Adjusts speed smoothly on curves for better control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822734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990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Reverse Capability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48044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Moves backward to correct position or avoid obstacles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822734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990028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Consistent Performance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83477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Maintains steady speed without losing stability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822734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990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Enhanced Navigation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48044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Precise speed control improves tracking and obstacle avoidance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1253"/>
            <a:ext cx="64259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Challenges and Solutions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27008"/>
            <a:ext cx="14739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Detection Issues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62482"/>
            <a:ext cx="147399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servo scanning resolved the unreliability in detecting nearby obstacles.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828806" y="2727008"/>
            <a:ext cx="1473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Line Loss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2828806" y="3308152"/>
            <a:ext cx="14739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Fine-tuning motor control improved navigation around sharp bends.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63822" y="2727008"/>
            <a:ext cx="14739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Sensor Coverage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63822" y="3662482"/>
            <a:ext cx="147399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Lacking rear sensors, efforts concentrated on enhancing forward scanning capabilities.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898838" y="2727008"/>
            <a:ext cx="1473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Calibration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898838" y="3308152"/>
            <a:ext cx="1473994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Motor speeds were calibrated to balance sensor sensitivity with smooth driving performance.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20128-BE2D-EF60-AC98-DA928EF54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34DB41B-C4C5-7F97-EF02-171DD371296D}"/>
              </a:ext>
            </a:extLst>
          </p:cNvPr>
          <p:cNvSpPr/>
          <p:nvPr/>
        </p:nvSpPr>
        <p:spPr>
          <a:xfrm>
            <a:off x="593374" y="612009"/>
            <a:ext cx="64259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</a:rPr>
              <a:t>Demo Presentation</a:t>
            </a:r>
          </a:p>
        </p:txBody>
      </p:sp>
      <p:pic>
        <p:nvPicPr>
          <p:cNvPr id="12" name="78e1b66c-5cee-46a2-9345-f7782752f236">
            <a:hlinkClick r:id="" action="ppaction://media"/>
            <a:extLst>
              <a:ext uri="{FF2B5EF4-FFF2-40B4-BE49-F238E27FC236}">
                <a16:creationId xmlns:a16="http://schemas.microsoft.com/office/drawing/2014/main" id="{F5E7A9A6-1C2A-798E-FCFA-C6BE6D268D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93484" y="1602254"/>
            <a:ext cx="7342280" cy="56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514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2994"/>
            <a:ext cx="7259479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Results and Future Improvements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84653"/>
            <a:ext cx="963930" cy="14191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6922" y="217741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Current Achievements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2046922" y="2594253"/>
            <a:ext cx="630328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robot reliably follows the tape and navigates curves and intersections with precision.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403759"/>
            <a:ext cx="963930" cy="11568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6922" y="3596521"/>
            <a:ext cx="26004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Rear Obstacle Detection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2046922" y="4013359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sensors to provide full 360-degree obstacle awareness.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560570"/>
            <a:ext cx="963930" cy="11568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6922" y="4753332"/>
            <a:ext cx="277332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Enhanced Control System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2046922" y="5170170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a PID controller for smoother and more precise line following.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717381"/>
            <a:ext cx="963930" cy="14191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46922" y="5910143"/>
            <a:ext cx="258258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Software Improvements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2046922" y="6326981"/>
            <a:ext cx="630328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advanced decision-making capabilities to better handle environmental challenges.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0688"/>
            <a:ext cx="703897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Hardware Design and Components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70566"/>
            <a:ext cx="2472333" cy="15279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42530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Arduino Uno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817620"/>
            <a:ext cx="3090505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Acts as the central controller for all robot components.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109" y="1670566"/>
            <a:ext cx="2472452" cy="15280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11109" y="342542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Motor Driver &amp; Wheels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111109" y="3817739"/>
            <a:ext cx="309062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Controls the four wheels to enable robot movement.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548" y="1670566"/>
            <a:ext cx="2472452" cy="152804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28548" y="342542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IR Sensors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428548" y="3817739"/>
            <a:ext cx="309062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 the black tape lines on the surface.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5986" y="1670566"/>
            <a:ext cx="2472452" cy="152804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45986" y="342542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Ultrasonic Sensors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0745986" y="3817739"/>
            <a:ext cx="309062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 the distance to obstacles for collision avoidance.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761190"/>
            <a:ext cx="2472333" cy="15279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651593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Scanning Direction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793790" y="6908244"/>
            <a:ext cx="3090505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Servo motor adjusts sensor direction to ensure precise detection.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9790"/>
            <a:ext cx="130088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Hardware Limitations Affecting Robot Performance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42198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509492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Sensor Precision: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IR sensors can misinterpret surface textures, which decreases the accuracy of line detection.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342198"/>
            <a:ext cx="3048119" cy="18838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25278" y="4509492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Ultrasonic Range: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limited detection distance restricts reaction time to obstacles. Additionally, the sensor's position on the robot may fail to detect objects at certain heights.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342198"/>
            <a:ext cx="3048119" cy="18838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6884" y="4509492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Motor Response: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Basic motor drivers introduce delays in turning and speed adjustments, impacting responsiveness.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342198"/>
            <a:ext cx="3048119" cy="188380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788491" y="4509492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Servo Range:</a:t>
            </a: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Limited scanning angles reduce the coverage area for obstacle detection.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7541"/>
            <a:ext cx="118724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Upgraded Hardware for Improved Performance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39948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936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Enhanced Sensors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84056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High-precision IR sensors improve line detection. LIDAR replaces ultrasonic for precise obstacle sensing.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439948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2936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Additional Hardware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78405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Gyroscope for orientation and balance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235893" y="658915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Camera for object detection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439948"/>
            <a:ext cx="4158615" cy="25702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52936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Processor Upgrade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784056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Arduino Mega offers more pins and memory; Raspberry Pi adds processing power and Linux support.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919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Algorithms and Code Logic: How the Robot Makes Decisions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456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688199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7235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Line Tracking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213979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Continuously detect and follow the black line to keep the robot on track.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6456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274" y="3688199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7235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Obstacle Avoidance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4213979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obstacles and decide the best alternative path to avoid collisions.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7563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79882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8341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Code Quality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32460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Organized into distinct functions with clear comments for maintainability.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8347"/>
            <a:ext cx="4888944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Line Tracking Logic Explained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06072"/>
            <a:ext cx="737116" cy="9083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2005" y="205347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Sensor Reading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1752005" y="2431256"/>
            <a:ext cx="53834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Continuously read values from left, right, and center IR sensors.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14399"/>
            <a:ext cx="737116" cy="14829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52005" y="296179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Directional Movement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752005" y="3339584"/>
            <a:ext cx="53834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Left sensor detects black: Turn left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1752005" y="3626882"/>
            <a:ext cx="53834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Right sensor detects black: Turn right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1752005" y="3914180"/>
            <a:ext cx="53834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Center sensor detects black: Move forward</a:t>
            </a:r>
            <a:endParaRPr lang="en-US" sz="11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297323"/>
            <a:ext cx="737116" cy="119562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52005" y="444472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Stop Conditions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1752005" y="4822508"/>
            <a:ext cx="53834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sensors detect black: Robot stops, possible end of track</a:t>
            </a:r>
            <a:endParaRPr lang="en-US" sz="1150" dirty="0"/>
          </a:p>
        </p:txBody>
      </p:sp>
      <p:sp>
        <p:nvSpPr>
          <p:cNvPr id="14" name="Text 9"/>
          <p:cNvSpPr/>
          <p:nvPr/>
        </p:nvSpPr>
        <p:spPr>
          <a:xfrm>
            <a:off x="1752005" y="5109805"/>
            <a:ext cx="53834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sensors detect white: Initiate 2-second search timer</a:t>
            </a:r>
            <a:endParaRPr lang="en-US" sz="11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92948"/>
            <a:ext cx="737116" cy="151245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752005" y="564034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Line Lost Timer</a:t>
            </a:r>
            <a:endParaRPr lang="en-US" sz="1450" dirty="0"/>
          </a:p>
        </p:txBody>
      </p:sp>
      <p:sp>
        <p:nvSpPr>
          <p:cNvPr id="17" name="Text 11"/>
          <p:cNvSpPr/>
          <p:nvPr/>
        </p:nvSpPr>
        <p:spPr>
          <a:xfrm>
            <a:off x="1752005" y="6018133"/>
            <a:ext cx="538341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Starts when no black line is detected. Robot moves forward attempting to find line.</a:t>
            </a:r>
            <a:endParaRPr lang="en-US" sz="1150" dirty="0"/>
          </a:p>
        </p:txBody>
      </p:sp>
      <p:sp>
        <p:nvSpPr>
          <p:cNvPr id="18" name="Text 12"/>
          <p:cNvSpPr/>
          <p:nvPr/>
        </p:nvSpPr>
        <p:spPr>
          <a:xfrm>
            <a:off x="1752005" y="6622256"/>
            <a:ext cx="538341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Stops if line is found; resets timer. If not found in 2 seconds, robot halts.</a:t>
            </a:r>
            <a:endParaRPr lang="en-US" sz="11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2604" y="1906072"/>
            <a:ext cx="3139202" cy="4708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0327"/>
            <a:ext cx="67923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Code Quality and Structure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22734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90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Modular Functions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80447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Reusable, clear functions for easy debugging and code reuse.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822734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990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Readable Comments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48044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Descriptive explanations clarify code behavior and logic decisions.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822734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990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Maintainability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48044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Well-structured code that supports quick updates and feature additions.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822734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990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48044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Functions isolate issues, simplifying problem diagnosis.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79972"/>
            <a:ext cx="6865739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Obstacle Avoidance Logic Explained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66737"/>
            <a:ext cx="850583" cy="10207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99523" y="263675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Detect Obstacle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1899523" y="3004542"/>
            <a:ext cx="64506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distance &lt; 15 cm, stop immediately and wait 2 seconds.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487460"/>
            <a:ext cx="850583" cy="10207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99523" y="365748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Scan Directions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1899523" y="4025265"/>
            <a:ext cx="64506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Rotate servo left and right to measure distances on both sides.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508183"/>
            <a:ext cx="850583" cy="10207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99523" y="467820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Choose Path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1899523" y="5045988"/>
            <a:ext cx="64506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Turn towards side with more free space for 600 ms; stay stopped if none.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528905"/>
            <a:ext cx="850583" cy="102072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99523" y="569892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Resume Movement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1899523" y="6066711"/>
            <a:ext cx="64506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Move forward and search for black line for 3 seconds; stop if lost.</a:t>
            </a:r>
            <a:endParaRPr lang="en-US" sz="13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7188"/>
            <a:ext cx="102080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Testing Behavior and Sensor Challenges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79596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Unexpected Behavior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2370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Robot often responds better to white surfaces than detecting black tape.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479596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Sensor Issues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82370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Malfunctioning IR sensors cause inaccuracies in line tracking.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479596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333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Impact on Testing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82370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Sensor faults lead to erratic robot movement requiring careful troubleshooting.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810</Words>
  <Application>Microsoft Office PowerPoint</Application>
  <PresentationFormat>Custom</PresentationFormat>
  <Paragraphs>123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Ri.MolinaGonzalez001</cp:lastModifiedBy>
  <cp:revision>15</cp:revision>
  <dcterms:created xsi:type="dcterms:W3CDTF">2025-04-29T01:58:46Z</dcterms:created>
  <dcterms:modified xsi:type="dcterms:W3CDTF">2025-04-29T22:28:19Z</dcterms:modified>
</cp:coreProperties>
</file>